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6" r:id="rId3"/>
    <p:sldId id="257" r:id="rId4"/>
    <p:sldId id="287" r:id="rId5"/>
    <p:sldId id="279" r:id="rId6"/>
    <p:sldId id="288" r:id="rId7"/>
    <p:sldId id="289" r:id="rId8"/>
    <p:sldId id="290" r:id="rId9"/>
    <p:sldId id="280" r:id="rId10"/>
    <p:sldId id="283" r:id="rId11"/>
    <p:sldId id="259" r:id="rId12"/>
    <p:sldId id="281" r:id="rId13"/>
    <p:sldId id="282" r:id="rId14"/>
    <p:sldId id="285" r:id="rId15"/>
    <p:sldId id="284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3254"/>
    <a:srgbClr val="3333CC"/>
    <a:srgbClr val="9999FF"/>
    <a:srgbClr val="CC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9404" autoAdjust="0"/>
  </p:normalViewPr>
  <p:slideViewPr>
    <p:cSldViewPr>
      <p:cViewPr varScale="1">
        <p:scale>
          <a:sx n="68" d="100"/>
          <a:sy n="68" d="100"/>
        </p:scale>
        <p:origin x="536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2A210-9B8F-4354-B955-178DD08357BD}" type="datetimeFigureOut">
              <a:rPr lang="en-US" smtClean="0"/>
              <a:t>9/18/2018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7762E-1F5E-4BBE-BCF1-02D2472A2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3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0F99-B325-423F-8085-647B789A77CF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F278F-5BBA-4537-B5DF-0FA8F62EC5A2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8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6850-2991-4D89-B68C-C2BC6FD09E3C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287C-653D-438B-948C-D975C0FE391B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2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34FF-0D19-46AA-924C-1DA0971759B8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3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F1A1-21CC-44F8-ADD6-92B602C8075E}" type="datetime1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8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4B7D-D750-4E8B-B65D-AB77EBBB3048}" type="datetime1">
              <a:rPr lang="en-US" smtClean="0"/>
              <a:t>9/18/2018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9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7EA3-E251-4C6A-8499-668909656711}" type="datetime1">
              <a:rPr lang="en-US" smtClean="0"/>
              <a:t>9/18/2018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9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E5FF7-8F19-431A-B340-BA9AB207318B}" type="datetime1">
              <a:rPr lang="en-US" smtClean="0"/>
              <a:t>9/18/2018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8F7-DACD-464E-811F-E096FE080DBA}" type="datetime1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0D43-92F4-4BF6-ADE8-257145690176}" type="datetime1">
              <a:rPr lang="en-US" smtClean="0"/>
              <a:t>9/18/2018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3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9CD35-1DE4-414C-A6A5-80CE0E65CD9C}" type="datetime1">
              <a:rPr lang="en-US" smtClean="0"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9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.png"/><Relationship Id="rId12" Type="http://schemas.openxmlformats.org/officeDocument/2006/relationships/image" Target="../media/image3.png"/><Relationship Id="rId16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.png"/><Relationship Id="rId15" Type="http://schemas.openxmlformats.org/officeDocument/2006/relationships/image" Target="../media/image6.png"/><Relationship Id="rId10" Type="http://schemas.openxmlformats.org/officeDocument/2006/relationships/image" Target="../media/image38.png"/><Relationship Id="rId1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3333CC"/>
                </a:solidFill>
              </a:rPr>
              <a:t>CSC 578</a:t>
            </a:r>
            <a:br>
              <a:rPr lang="en-US" altLang="en-US" sz="3600" b="1" dirty="0">
                <a:solidFill>
                  <a:srgbClr val="3333CC"/>
                </a:solidFill>
              </a:rPr>
            </a:br>
            <a:r>
              <a:rPr lang="en-US" altLang="en-US" sz="3600" b="1" dirty="0">
                <a:solidFill>
                  <a:srgbClr val="3333CC"/>
                </a:solidFill>
              </a:rPr>
              <a:t>Neural Networks and Deep Learning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236533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Fall 2018/19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>
                <a:solidFill>
                  <a:schemeClr val="tx1"/>
                </a:solidFill>
              </a:rPr>
              <a:t>2. </a:t>
            </a:r>
            <a:r>
              <a:rPr lang="en-US" altLang="en-US" b="1">
                <a:solidFill>
                  <a:schemeClr val="tx1"/>
                </a:solidFill>
              </a:rPr>
              <a:t>Backpropagation</a:t>
            </a:r>
            <a:endParaRPr lang="en-US" altLang="en-US" b="1" dirty="0">
              <a:solidFill>
                <a:schemeClr val="tx1"/>
              </a:solidFill>
            </a:endParaRPr>
          </a:p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800" dirty="0">
                <a:solidFill>
                  <a:schemeClr val="tx1"/>
                </a:solidFill>
              </a:rPr>
              <a:t>(Some figures adapted from </a:t>
            </a:r>
            <a:r>
              <a:rPr lang="en-US" altLang="en-US" sz="1800" dirty="0">
                <a:solidFill>
                  <a:schemeClr val="tx1"/>
                </a:solidFill>
                <a:hlinkClick r:id="rId2"/>
              </a:rPr>
              <a:t>NNDL book</a:t>
            </a:r>
            <a:r>
              <a:rPr lang="en-US" altLang="en-US" sz="1800" dirty="0">
                <a:solidFill>
                  <a:schemeClr val="tx1"/>
                </a:solidFill>
              </a:rPr>
              <a:t>)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595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EDA5A37-A65E-4F6E-8BED-953589CC9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5726175"/>
                  </p:ext>
                </p:extLst>
              </p:nvPr>
            </p:nvGraphicFramePr>
            <p:xfrm>
              <a:off x="76200" y="76200"/>
              <a:ext cx="8991600" cy="63380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87349">
                      <a:extLst>
                        <a:ext uri="{9D8B030D-6E8A-4147-A177-3AD203B41FA5}">
                          <a16:colId xmlns:a16="http://schemas.microsoft.com/office/drawing/2014/main" val="250846029"/>
                        </a:ext>
                      </a:extLst>
                    </a:gridCol>
                    <a:gridCol w="4904251">
                      <a:extLst>
                        <a:ext uri="{9D8B030D-6E8A-4147-A177-3AD203B41FA5}">
                          <a16:colId xmlns:a16="http://schemas.microsoft.com/office/drawing/2014/main" val="744077504"/>
                        </a:ext>
                      </a:extLst>
                    </a:gridCol>
                  </a:tblGrid>
                  <a:tr h="381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Mitchell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NNDL (</a:t>
                          </a:r>
                          <a:r>
                            <a:rPr lang="en-US" dirty="0" err="1"/>
                            <a:t>ch</a:t>
                          </a:r>
                          <a:r>
                            <a:rPr lang="en-US" dirty="0"/>
                            <a:t> 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9722704"/>
                      </a:ext>
                    </a:extLst>
                  </a:tr>
                  <a:tr h="434280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5063031"/>
                      </a:ext>
                    </a:extLst>
                  </a:tr>
                  <a:tr h="85217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u="sng" dirty="0"/>
                            <a:t>Note</a:t>
                          </a:r>
                          <a:r>
                            <a:rPr lang="en-US" sz="1600" dirty="0"/>
                            <a:t>: The error function </a:t>
                          </a:r>
                          <a:r>
                            <a:rPr lang="en-US" sz="1600" b="1" dirty="0"/>
                            <a:t>E</a:t>
                          </a:r>
                          <a:r>
                            <a:rPr lang="en-US" sz="1600" dirty="0"/>
                            <a:t> assumes/</a:t>
                          </a:r>
                          <a:r>
                            <a:rPr lang="en-US" sz="1600"/>
                            <a:t>is using a </a:t>
                          </a:r>
                          <a:r>
                            <a:rPr lang="en-US" sz="1600" dirty="0"/>
                            <a:t>(quadratic) sum of squared error (with multiple output units),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acc>
                                  </m:e>
                                </m:d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  <m:sup/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𝑜𝑢𝑡𝑝𝑢𝑠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𝑡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𝑘𝑑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6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𝑜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6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𝑘𝑑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sz="16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nary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u="sng" dirty="0"/>
                            <a:t>Note</a:t>
                          </a:r>
                          <a:r>
                            <a:rPr lang="en-US" dirty="0"/>
                            <a:t>: The cost function </a:t>
                          </a:r>
                          <a:r>
                            <a:rPr lang="en-US" b="1" dirty="0"/>
                            <a:t>C</a:t>
                          </a:r>
                          <a:r>
                            <a:rPr lang="en-US" dirty="0"/>
                            <a:t> is left unspecified.  But the activation function is sigmoid: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and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 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)∙(1−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76525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EDA5A37-A65E-4F6E-8BED-953589CC9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45726175"/>
                  </p:ext>
                </p:extLst>
              </p:nvPr>
            </p:nvGraphicFramePr>
            <p:xfrm>
              <a:off x="76200" y="76200"/>
              <a:ext cx="8991600" cy="6338062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4087349">
                      <a:extLst>
                        <a:ext uri="{9D8B030D-6E8A-4147-A177-3AD203B41FA5}">
                          <a16:colId xmlns:a16="http://schemas.microsoft.com/office/drawing/2014/main" val="250846029"/>
                        </a:ext>
                      </a:extLst>
                    </a:gridCol>
                    <a:gridCol w="4904251">
                      <a:extLst>
                        <a:ext uri="{9D8B030D-6E8A-4147-A177-3AD203B41FA5}">
                          <a16:colId xmlns:a16="http://schemas.microsoft.com/office/drawing/2014/main" val="744077504"/>
                        </a:ext>
                      </a:extLst>
                    </a:gridCol>
                  </a:tblGrid>
                  <a:tr h="3815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Mitchell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NNDL (</a:t>
                          </a:r>
                          <a:r>
                            <a:rPr lang="en-US" dirty="0" err="1"/>
                            <a:t>ch</a:t>
                          </a:r>
                          <a:r>
                            <a:rPr lang="en-US" dirty="0"/>
                            <a:t> 2)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9722704"/>
                      </a:ext>
                    </a:extLst>
                  </a:tr>
                  <a:tr h="434280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5063031"/>
                      </a:ext>
                    </a:extLst>
                  </a:tr>
                  <a:tr h="16136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49" t="-294717" r="-120268" b="-7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83478" t="-294717" r="-248" b="-7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17652517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B9156EC1-1E7E-4175-9A7E-78003E4389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835" t="36815" r="39825" b="15011"/>
          <a:stretch/>
        </p:blipFill>
        <p:spPr bwMode="auto">
          <a:xfrm>
            <a:off x="124949" y="533402"/>
            <a:ext cx="4023360" cy="42317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D7F6BB7-13A5-43C9-AE57-F796D61CA2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83" t="18144" r="50898" b="24644"/>
          <a:stretch/>
        </p:blipFill>
        <p:spPr bwMode="auto">
          <a:xfrm>
            <a:off x="4239749" y="609601"/>
            <a:ext cx="4786401" cy="3253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9654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D603B98-02C5-423B-B197-2A604DECA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15396"/>
              </p:ext>
            </p:extLst>
          </p:nvPr>
        </p:nvGraphicFramePr>
        <p:xfrm>
          <a:off x="838200" y="1371600"/>
          <a:ext cx="7467600" cy="2032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76800">
                  <a:extLst>
                    <a:ext uri="{9D8B030D-6E8A-4147-A177-3AD203B41FA5}">
                      <a16:colId xmlns:a16="http://schemas.microsoft.com/office/drawing/2014/main" val="4214584464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017250935"/>
                    </a:ext>
                  </a:extLst>
                </a:gridCol>
              </a:tblGrid>
              <a:tr h="2032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502883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3B81E-816C-461E-A025-BDAA39229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914400"/>
                <a:ext cx="8229600" cy="54864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Indices and indications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Activation of a neuron: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i="1" dirty="0" err="1"/>
                  <a:t>j</a:t>
                </a:r>
                <a:r>
                  <a:rPr lang="en-US" sz="2000" dirty="0" err="1"/>
                  <a:t>th</a:t>
                </a:r>
                <a:r>
                  <a:rPr lang="en-US" sz="2000" dirty="0"/>
                  <a:t> neuron in the </a:t>
                </a:r>
                <a:r>
                  <a:rPr lang="en-US" sz="2000" i="1" dirty="0"/>
                  <a:t>l</a:t>
                </a:r>
                <a:r>
                  <a:rPr lang="en-US" sz="2000" dirty="0"/>
                  <a:t>th layer: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b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nary>
                      </m:e>
                    </m:d>
                  </m:oMath>
                </a14:m>
                <a:endParaRPr lang="en-US" sz="2000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US" sz="2000" dirty="0"/>
                  <a:t>Vector notation: </a:t>
                </a:r>
                <a14:m>
                  <m:oMath xmlns:m="http://schemas.openxmlformats.org/officeDocument/2006/math"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              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400" dirty="0"/>
                  <a:t>Cost function (quadratic):</a:t>
                </a:r>
              </a:p>
              <a:p>
                <a:pPr lvl="1"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0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3B81E-816C-461E-A025-BDAA39229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914400"/>
                <a:ext cx="8229600" cy="5486400"/>
              </a:xfrm>
              <a:blipFill>
                <a:blip r:embed="rId2"/>
                <a:stretch>
                  <a:fillRect l="-963" t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Notations in the NNDL BP Algorithm (</a:t>
            </a:r>
            <a:r>
              <a:rPr lang="en-US" sz="3200" b="1" dirty="0" err="1">
                <a:solidFill>
                  <a:srgbClr val="7030A0"/>
                </a:solidFill>
              </a:rPr>
              <a:t>ch</a:t>
            </a:r>
            <a:r>
              <a:rPr lang="en-US" sz="3200" b="1" dirty="0">
                <a:solidFill>
                  <a:srgbClr val="7030A0"/>
                </a:solidFill>
              </a:rPr>
              <a:t> 2)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8AF1E-9639-448D-BE29-04FE63E3D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" t="25474" r="48393" b="38602"/>
          <a:stretch/>
        </p:blipFill>
        <p:spPr bwMode="auto">
          <a:xfrm>
            <a:off x="990600" y="1454350"/>
            <a:ext cx="4666632" cy="18591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C115E4-1DB4-467B-8AA2-3827A9186F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89" t="34088" r="61344" b="29616"/>
          <a:stretch/>
        </p:blipFill>
        <p:spPr bwMode="auto">
          <a:xfrm>
            <a:off x="5870272" y="1454349"/>
            <a:ext cx="2206928" cy="18288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228066-2FA7-46D2-BB65-133D59F992F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15" t="32347" r="53651" b="34562"/>
          <a:stretch/>
        </p:blipFill>
        <p:spPr bwMode="auto">
          <a:xfrm>
            <a:off x="5151031" y="5029200"/>
            <a:ext cx="2926169" cy="1300872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1445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3B81E-816C-461E-A025-BDAA392290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04800"/>
                <a:ext cx="8229600" cy="6096000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 Hadamard product,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⊙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lvl="1"/>
                <a:endParaRPr lang="en-US" sz="2000" dirty="0"/>
              </a:p>
              <a:p>
                <a:endParaRPr lang="en-US" sz="2400" dirty="0"/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four fundamental equations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:r>
                  <a:rPr lang="en-US" sz="2000" dirty="0"/>
                  <a:t>	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000" dirty="0"/>
                  <a:t> (or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e>
                    </m:nary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),</m:t>
                    </m:r>
                  </m:oMath>
                </a14:m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b="1" u="sng" dirty="0"/>
                  <a:t>Error</a:t>
                </a:r>
                <a:r>
                  <a:rPr lang="en-US" sz="2000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000" dirty="0"/>
                  <a:t> </a:t>
                </a:r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endParaRPr lang="en-US" sz="2000" dirty="0"/>
              </a:p>
              <a:p>
                <a:pPr marL="457200" lvl="1" indent="0">
                  <a:buNone/>
                </a:pPr>
                <a:r>
                  <a:rPr lang="en-US" sz="2000" dirty="0"/>
                  <a:t>2.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413B81E-816C-461E-A025-BDAA392290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04800"/>
                <a:ext cx="8229600" cy="6096000"/>
              </a:xfrm>
              <a:blipFill>
                <a:blip r:embed="rId2"/>
                <a:stretch>
                  <a:fillRect l="-963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D1C5E53-A3AC-4645-8E2F-DE7045DFA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60" t="37309" r="63096" b="53867"/>
          <a:stretch/>
        </p:blipFill>
        <p:spPr bwMode="auto">
          <a:xfrm>
            <a:off x="1600200" y="838200"/>
            <a:ext cx="2743200" cy="6269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BA7ECD8-FDBA-4C47-9364-A319AC9DA4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30" t="19849" r="48977" b="59196"/>
          <a:stretch/>
        </p:blipFill>
        <p:spPr bwMode="auto">
          <a:xfrm>
            <a:off x="1447800" y="2993188"/>
            <a:ext cx="6222342" cy="14264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ED4DBD-8937-4B13-B512-2D2DD3141C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19" t="24754" r="49269" b="60010"/>
          <a:stretch/>
        </p:blipFill>
        <p:spPr bwMode="auto">
          <a:xfrm>
            <a:off x="1341120" y="4724400"/>
            <a:ext cx="6309360" cy="11335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5242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3B81E-816C-461E-A025-BDAA39229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09600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b="1" u="sng" dirty="0"/>
              <a:t>Rate of change of the cost</a:t>
            </a:r>
            <a:r>
              <a:rPr lang="en-US" sz="2000" dirty="0"/>
              <a:t>:</a:t>
            </a:r>
          </a:p>
          <a:p>
            <a:pPr marL="914400" lvl="1" indent="-457200">
              <a:buFont typeface="+mj-lt"/>
              <a:buAutoNum type="arabicPeriod" startAt="3"/>
            </a:pPr>
            <a:r>
              <a:rPr lang="en-US" sz="2000" dirty="0"/>
              <a:t> </a:t>
            </a:r>
          </a:p>
          <a:p>
            <a:pPr marL="914400" lvl="1" indent="-457200">
              <a:buFont typeface="+mj-lt"/>
              <a:buAutoNum type="arabicPeriod" startAt="3"/>
            </a:pPr>
            <a:endParaRPr lang="en-US" sz="2000" dirty="0"/>
          </a:p>
          <a:p>
            <a:pPr marL="914400" lvl="1" indent="-457200">
              <a:buFont typeface="+mj-lt"/>
              <a:buAutoNum type="arabicPeriod" startAt="3"/>
            </a:pPr>
            <a:endParaRPr lang="en-US" sz="2000" dirty="0"/>
          </a:p>
          <a:p>
            <a:pPr marL="914400" lvl="1" indent="-457200">
              <a:buFont typeface="+mj-lt"/>
              <a:buAutoNum type="arabicPeriod" startAt="3"/>
            </a:pPr>
            <a:endParaRPr lang="en-US" sz="2000" dirty="0"/>
          </a:p>
          <a:p>
            <a:pPr marL="914400" lvl="1" indent="-457200">
              <a:buFont typeface="+mj-lt"/>
              <a:buAutoNum type="arabicPeriod" startAt="3"/>
            </a:pPr>
            <a:endParaRPr lang="en-US" sz="2000" dirty="0"/>
          </a:p>
          <a:p>
            <a:pPr marL="914400" lvl="1" indent="-457200">
              <a:buFont typeface="+mj-lt"/>
              <a:buAutoNum type="arabicPeriod" startAt="3"/>
            </a:pPr>
            <a:r>
              <a:rPr lang="en-US" sz="2000" dirty="0"/>
              <a:t> 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D54313-139E-4956-8D50-2E7548845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4" t="20217" r="49269" b="58461"/>
          <a:stretch/>
        </p:blipFill>
        <p:spPr bwMode="auto">
          <a:xfrm>
            <a:off x="1371600" y="727429"/>
            <a:ext cx="6217920" cy="1466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245CC54-6724-4CD5-B087-20BBD7091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24" t="22422" r="49076" b="56440"/>
          <a:stretch/>
        </p:blipFill>
        <p:spPr bwMode="auto">
          <a:xfrm>
            <a:off x="1375409" y="2514637"/>
            <a:ext cx="6217920" cy="14477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34976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>
                <a:solidFill>
                  <a:srgbClr val="7030A0"/>
                </a:solidFill>
              </a:rPr>
              <a:t>NNDL BP Code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911734-CB61-4866-8D43-E65C37F1AF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9" t="24632" r="57546" b="27770"/>
          <a:stretch/>
        </p:blipFill>
        <p:spPr bwMode="auto">
          <a:xfrm>
            <a:off x="4457783" y="1066800"/>
            <a:ext cx="4566985" cy="3049906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2F3D92-8911-4DBE-A5C4-BC573AB71B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69" t="17354" r="59396" b="7589"/>
          <a:stretch/>
        </p:blipFill>
        <p:spPr bwMode="auto">
          <a:xfrm>
            <a:off x="237714" y="1066799"/>
            <a:ext cx="4105686" cy="4512189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A1A923-C227-46B6-BB7C-66DD5E01267E}"/>
              </a:ext>
            </a:extLst>
          </p:cNvPr>
          <p:cNvSpPr txBox="1"/>
          <p:nvPr/>
        </p:nvSpPr>
        <p:spPr>
          <a:xfrm>
            <a:off x="4724400" y="4572000"/>
            <a:ext cx="4181886" cy="1200329"/>
          </a:xfrm>
          <a:prstGeom prst="rect">
            <a:avLst/>
          </a:prstGeom>
          <a:noFill/>
          <a:ln w="3175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&gt;&gt;&gt; import network</a:t>
            </a:r>
          </a:p>
          <a:p>
            <a:r>
              <a:rPr lang="en-US" dirty="0"/>
              <a:t>&gt;&gt;&gt; net = </a:t>
            </a:r>
            <a:r>
              <a:rPr lang="en-US" dirty="0" err="1"/>
              <a:t>network.Network</a:t>
            </a:r>
            <a:r>
              <a:rPr lang="en-US" dirty="0"/>
              <a:t>([784, 30, 10])</a:t>
            </a:r>
          </a:p>
          <a:p>
            <a:r>
              <a:rPr lang="en-US" dirty="0"/>
              <a:t>&gt;&gt;&gt; </a:t>
            </a:r>
            <a:r>
              <a:rPr lang="en-US" dirty="0" err="1"/>
              <a:t>net.SGD</a:t>
            </a:r>
            <a:r>
              <a:rPr lang="en-US" dirty="0"/>
              <a:t>(</a:t>
            </a:r>
            <a:r>
              <a:rPr lang="en-US" dirty="0" err="1"/>
              <a:t>training_data</a:t>
            </a:r>
            <a:r>
              <a:rPr lang="en-US" dirty="0"/>
              <a:t>, 30, 10, 3.0, </a:t>
            </a:r>
            <a:r>
              <a:rPr lang="en-US" dirty="0" err="1"/>
              <a:t>test_data</a:t>
            </a:r>
            <a:r>
              <a:rPr lang="en-US" dirty="0"/>
              <a:t>=</a:t>
            </a:r>
            <a:r>
              <a:rPr lang="en-US" dirty="0" err="1"/>
              <a:t>test_data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7056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NNDL BP Code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C37881-9A44-4B93-89F5-78C7E7F55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2" t="20089" r="55987" b="10048"/>
          <a:stretch/>
        </p:blipFill>
        <p:spPr bwMode="auto">
          <a:xfrm>
            <a:off x="178301" y="1143000"/>
            <a:ext cx="4241299" cy="3810000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E72B9D1-CDFF-4392-A37B-59A58E77391B}"/>
              </a:ext>
            </a:extLst>
          </p:cNvPr>
          <p:cNvGrpSpPr/>
          <p:nvPr/>
        </p:nvGrpSpPr>
        <p:grpSpPr>
          <a:xfrm>
            <a:off x="4676983" y="1111469"/>
            <a:ext cx="3781217" cy="4491085"/>
            <a:chOff x="4676983" y="1111469"/>
            <a:chExt cx="3781217" cy="449108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ED10F7D-F986-4D72-A2BA-28D47CA0A7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7" t="17140" r="59591" b="10789"/>
            <a:stretch/>
          </p:blipFill>
          <p:spPr bwMode="auto">
            <a:xfrm>
              <a:off x="4695376" y="1111469"/>
              <a:ext cx="3762824" cy="3841531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1E40735-D6CA-40B0-95EA-900140DFD7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16" t="31701" r="72639" b="58345"/>
            <a:stretch/>
          </p:blipFill>
          <p:spPr bwMode="auto">
            <a:xfrm>
              <a:off x="4676983" y="4997449"/>
              <a:ext cx="2790617" cy="605105"/>
            </a:xfrm>
            <a:prstGeom prst="rect">
              <a:avLst/>
            </a:prstGeom>
            <a:ln>
              <a:solidFill>
                <a:schemeClr val="tx1"/>
              </a:solidFill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28246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0. Some Terminologies of Neural Networks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A3C0B3D-7FD3-48F4-A29F-A242FC453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90600"/>
            <a:ext cx="8382000" cy="528955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“</a:t>
            </a:r>
            <a:r>
              <a:rPr lang="en-US" sz="2400" b="1" dirty="0"/>
              <a:t>N-layer</a:t>
            </a:r>
            <a:r>
              <a:rPr lang="en-US" sz="2400" dirty="0"/>
              <a:t> neural network” – By naming convention, we do NOT include the input layer because it doesn’t have parameters.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b="1" dirty="0"/>
          </a:p>
          <a:p>
            <a:r>
              <a:rPr lang="en-US" sz="2400" b="1" dirty="0"/>
              <a:t>Size</a:t>
            </a:r>
            <a:r>
              <a:rPr lang="en-US" sz="2400" dirty="0"/>
              <a:t> of the network – usually indicated by the number of nodes in each layer, starting from the input layer.  e.g. [3,4,4,1].</a:t>
            </a:r>
          </a:p>
          <a:p>
            <a:r>
              <a:rPr lang="en-US" sz="2400" b="1" dirty="0"/>
              <a:t>Hyper-parameters</a:t>
            </a:r>
            <a:r>
              <a:rPr lang="en-US" sz="2400" dirty="0"/>
              <a:t> – Parameters in the network/model for which the values can be set by passing in (from outside; e.g. learning rate </a:t>
            </a:r>
            <a:r>
              <a:rPr lang="el-GR" sz="2400" dirty="0"/>
              <a:t>η</a:t>
            </a:r>
            <a:r>
              <a:rPr lang="en-US" sz="2400" dirty="0"/>
              <a:t>), rather than parameters whose values are determined and controlled internally in the algorithm..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24" name="Picture 23" descr="https://i.stack.imgur.com/CuVdi.png">
            <a:extLst>
              <a:ext uri="{FF2B5EF4-FFF2-40B4-BE49-F238E27FC236}">
                <a16:creationId xmlns:a16="http://schemas.microsoft.com/office/drawing/2014/main" id="{C8B697AD-E6FA-4852-8600-2C1BB36B0C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5" t="10082" r="5829" b="36740"/>
          <a:stretch/>
        </p:blipFill>
        <p:spPr bwMode="auto">
          <a:xfrm>
            <a:off x="1356663" y="1704422"/>
            <a:ext cx="6110937" cy="233417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2784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1. Notations in the NNDL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3B81E-816C-461E-A025-BDAA39229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8200"/>
            <a:ext cx="8229600" cy="5441950"/>
          </a:xfrm>
        </p:spPr>
        <p:txBody>
          <a:bodyPr>
            <a:normAutofit/>
          </a:bodyPr>
          <a:lstStyle/>
          <a:p>
            <a:r>
              <a:rPr lang="en-US" sz="2000" dirty="0"/>
              <a:t>Differences in the notations between Mitchell’s and NNDL (</a:t>
            </a:r>
            <a:r>
              <a:rPr lang="en-US" sz="2000" dirty="0" err="1"/>
              <a:t>ch</a:t>
            </a:r>
            <a:r>
              <a:rPr lang="en-US" sz="2000" dirty="0"/>
              <a:t> 1)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EDA5A37-A65E-4F6E-8BED-953589CC9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3517402"/>
                  </p:ext>
                </p:extLst>
              </p:nvPr>
            </p:nvGraphicFramePr>
            <p:xfrm>
              <a:off x="228600" y="1330326"/>
              <a:ext cx="8763000" cy="49942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3875688917"/>
                        </a:ext>
                      </a:extLst>
                    </a:gridCol>
                    <a:gridCol w="3435069">
                      <a:extLst>
                        <a:ext uri="{9D8B030D-6E8A-4147-A177-3AD203B41FA5}">
                          <a16:colId xmlns:a16="http://schemas.microsoft.com/office/drawing/2014/main" val="250846029"/>
                        </a:ext>
                      </a:extLst>
                    </a:gridCol>
                    <a:gridCol w="4032531">
                      <a:extLst>
                        <a:ext uri="{9D8B030D-6E8A-4147-A177-3AD203B41FA5}">
                          <a16:colId xmlns:a16="http://schemas.microsoft.com/office/drawing/2014/main" val="744077504"/>
                        </a:ext>
                      </a:extLst>
                    </a:gridCol>
                  </a:tblGrid>
                  <a:tr h="36886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Mitchell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NNDL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9722704"/>
                      </a:ext>
                    </a:extLst>
                  </a:tr>
                  <a:tr h="222193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Perceptron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Output </a:t>
                          </a:r>
                          <a:r>
                            <a:rPr lang="en-US" sz="1600" dirty="0"/>
                            <a:t>(in component notation)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506303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Vector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933365"/>
                      </a:ext>
                    </a:extLst>
                  </a:tr>
                  <a:tr h="109055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Sigmoid (or logistic)  Function </a:t>
                          </a: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σ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𝑛𝑒𝑡</m:t>
                                    </m:r>
                                  </m:e>
                                </m:d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𝑛𝑒𝑡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br>
                            <a:rPr lang="en-US" sz="1800" b="0" dirty="0">
                              <a:ea typeface="Cambria Math" panose="02040503050406030204" pitchFamily="18" charset="0"/>
                            </a:rPr>
                          </a:br>
                          <a:br>
                            <a:rPr lang="en-US" sz="1800" b="0" dirty="0">
                              <a:ea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16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where</m:t>
                                </m:r>
                                <m:r>
                                  <m:rPr>
                                    <m:nor/>
                                  </m:rPr>
                                  <a:rPr lang="en-US" sz="16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600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𝑛𝑒𝑡</m:t>
                                </m:r>
                                <m:r>
                                  <a:rPr lang="en-US" sz="1600" b="0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nary>
                                  <m:naryPr>
                                    <m:chr m:val="∑"/>
                                    <m:limLoc m:val="subSup"/>
                                    <m:supHide m:val="on"/>
                                    <m:ctrlP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sz="16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16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sz="1600" b="0" i="1" baseline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sSub>
                                      <m:sSubPr>
                                        <m:ctrlPr>
                                          <a:rPr lang="en-US" sz="16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1600" b="0" i="1" baseline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en-US" sz="1600" baseline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br>
                            <a:rPr lang="en-US" sz="2000" b="0" dirty="0">
                              <a:ea typeface="Cambria Math" panose="02040503050406030204" pitchFamily="18" charset="0"/>
                            </a:rPr>
                          </a:br>
                          <a:br>
                            <a:rPr lang="en-US" sz="2000" b="0" dirty="0">
                              <a:ea typeface="Cambria Math" panose="02040503050406030204" pitchFamily="18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lang="en-US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where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𝒛</m:t>
                                </m:r>
                                <m:r>
                                  <a:rPr lang="en-US" sz="2000" b="1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2000" b="1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sz="2000" b="1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en-US" sz="2000" b="1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000" b="1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baseline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𝒃</m:t>
                                </m:r>
                              </m:oMath>
                            </m:oMathPara>
                          </a14:m>
                          <a:endParaRPr lang="en-US" sz="2000" b="1" baseline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410248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EDA5A37-A65E-4F6E-8BED-953589CC9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3517402"/>
                  </p:ext>
                </p:extLst>
              </p:nvPr>
            </p:nvGraphicFramePr>
            <p:xfrm>
              <a:off x="228600" y="1330326"/>
              <a:ext cx="8763000" cy="4994274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3875688917"/>
                        </a:ext>
                      </a:extLst>
                    </a:gridCol>
                    <a:gridCol w="3435069">
                      <a:extLst>
                        <a:ext uri="{9D8B030D-6E8A-4147-A177-3AD203B41FA5}">
                          <a16:colId xmlns:a16="http://schemas.microsoft.com/office/drawing/2014/main" val="250846029"/>
                        </a:ext>
                      </a:extLst>
                    </a:gridCol>
                    <a:gridCol w="4032531">
                      <a:extLst>
                        <a:ext uri="{9D8B030D-6E8A-4147-A177-3AD203B41FA5}">
                          <a16:colId xmlns:a16="http://schemas.microsoft.com/office/drawing/2014/main" val="744077504"/>
                        </a:ext>
                      </a:extLst>
                    </a:gridCol>
                  </a:tblGrid>
                  <a:tr h="368863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Mitchell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NNDL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9722704"/>
                      </a:ext>
                    </a:extLst>
                  </a:tr>
                  <a:tr h="222193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Perceptron</a:t>
                          </a:r>
                          <a:br>
                            <a:rPr lang="en-US" dirty="0"/>
                          </a:br>
                          <a:r>
                            <a:rPr lang="en-US" dirty="0"/>
                            <a:t>Output </a:t>
                          </a:r>
                          <a:r>
                            <a:rPr lang="en-US" sz="1600" dirty="0"/>
                            <a:t>(in component notation)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5063031"/>
                      </a:ext>
                    </a:extLst>
                  </a:tr>
                  <a:tr h="10668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Vector notation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933365"/>
                      </a:ext>
                    </a:extLst>
                  </a:tr>
                  <a:tr h="13366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Sigmoid (or logistic)  Function </a:t>
                          </a: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σ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38011" t="-276712" r="-118117" b="-954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17372" t="-276712" r="-453" b="-9543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41024855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03DE9FAF-FAFD-46B8-9EB0-5BB780CBC12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286" t="48053" r="59081" b="40741"/>
          <a:stretch/>
        </p:blipFill>
        <p:spPr bwMode="auto">
          <a:xfrm>
            <a:off x="5008542" y="1785420"/>
            <a:ext cx="3906858" cy="8600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4BF96F0-C860-4DE3-83F0-62EF732CF75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1410" t="52251" r="33440" b="30064"/>
          <a:stretch/>
        </p:blipFill>
        <p:spPr bwMode="auto">
          <a:xfrm>
            <a:off x="1752600" y="3997325"/>
            <a:ext cx="2560320" cy="684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1B968E-A864-427C-9381-DE63A63EBF3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5705" t="40418" r="61966" b="50131"/>
          <a:stretch/>
        </p:blipFill>
        <p:spPr bwMode="auto">
          <a:xfrm>
            <a:off x="5334000" y="3998297"/>
            <a:ext cx="3045293" cy="6848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415EE8-1267-4FAD-A6AF-A0DAEBE27627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65171" t="72950" r="16666" b="13786"/>
          <a:stretch/>
        </p:blipFill>
        <p:spPr bwMode="auto">
          <a:xfrm>
            <a:off x="1981200" y="1743150"/>
            <a:ext cx="2273300" cy="882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B270B5-AB50-4CD2-968F-0E14F58D5AC5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6667" t="27348" r="64423" b="56967"/>
          <a:stretch/>
        </p:blipFill>
        <p:spPr bwMode="auto">
          <a:xfrm>
            <a:off x="5867400" y="2701925"/>
            <a:ext cx="2280424" cy="100493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39D7D9-20A0-492C-966E-15185A992AA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0168" b="145"/>
          <a:stretch/>
        </p:blipFill>
        <p:spPr>
          <a:xfrm>
            <a:off x="2438400" y="2669173"/>
            <a:ext cx="1643855" cy="11638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1EC87-E9F7-4B9E-97A7-CCEA90272CBE}"/>
              </a:ext>
            </a:extLst>
          </p:cNvPr>
          <p:cNvSpPr txBox="1"/>
          <p:nvPr/>
        </p:nvSpPr>
        <p:spPr>
          <a:xfrm>
            <a:off x="5223070" y="4710926"/>
            <a:ext cx="338753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where </a:t>
            </a:r>
            <a:r>
              <a:rPr lang="en-US" i="1" dirty="0"/>
              <a:t>b</a:t>
            </a:r>
            <a:r>
              <a:rPr lang="en-US" dirty="0"/>
              <a:t> is a bias, and </a:t>
            </a:r>
            <a:r>
              <a:rPr lang="en-US" i="1" dirty="0"/>
              <a:t>b</a:t>
            </a:r>
            <a:r>
              <a:rPr lang="en-US" dirty="0"/>
              <a:t> = </a:t>
            </a:r>
            <a:r>
              <a:rPr lang="en-US" i="1" dirty="0"/>
              <a:t>-threshold</a:t>
            </a:r>
          </a:p>
        </p:txBody>
      </p:sp>
    </p:spTree>
    <p:extLst>
      <p:ext uri="{BB962C8B-B14F-4D97-AF65-F5344CB8AC3E}">
        <p14:creationId xmlns:p14="http://schemas.microsoft.com/office/powerpoint/2010/main" val="267795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EDA5A37-A65E-4F6E-8BED-953589CC9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3983255"/>
                  </p:ext>
                </p:extLst>
              </p:nvPr>
            </p:nvGraphicFramePr>
            <p:xfrm>
              <a:off x="228600" y="304800"/>
              <a:ext cx="8686799" cy="6019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3875688917"/>
                        </a:ext>
                      </a:extLst>
                    </a:gridCol>
                    <a:gridCol w="3317734">
                      <a:extLst>
                        <a:ext uri="{9D8B030D-6E8A-4147-A177-3AD203B41FA5}">
                          <a16:colId xmlns:a16="http://schemas.microsoft.com/office/drawing/2014/main" val="250846029"/>
                        </a:ext>
                      </a:extLst>
                    </a:gridCol>
                    <a:gridCol w="3997465">
                      <a:extLst>
                        <a:ext uri="{9D8B030D-6E8A-4147-A177-3AD203B41FA5}">
                          <a16:colId xmlns:a16="http://schemas.microsoft.com/office/drawing/2014/main" val="744077504"/>
                        </a:ext>
                      </a:extLst>
                    </a:gridCol>
                  </a:tblGrid>
                  <a:tr h="40009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Mitchell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NNDL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9722704"/>
                      </a:ext>
                    </a:extLst>
                  </a:tr>
                  <a:tr h="194870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Objective Function (to minimize)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i="1" dirty="0">
                              <a:latin typeface="Cambria Math" panose="02040503050406030204" pitchFamily="18" charset="0"/>
                            </a:rPr>
                            <a:t>Error</a:t>
                          </a:r>
                          <a:r>
                            <a:rPr lang="en-US" sz="1800" i="1" dirty="0">
                              <a:latin typeface="Cambria Math" panose="02040503050406030204" pitchFamily="18" charset="0"/>
                            </a:rPr>
                            <a:t> (Sum of Squared Error)</a:t>
                          </a:r>
                          <a:br>
                            <a:rPr lang="en-US" sz="1800" i="1" dirty="0">
                              <a:latin typeface="Cambria Math" panose="02040503050406030204" pitchFamily="18" charset="0"/>
                            </a:rPr>
                          </a:br>
                          <a:br>
                            <a:rPr lang="en-US" sz="1800" i="1" dirty="0">
                              <a:latin typeface="Cambria Math" panose="02040503050406030204" pitchFamily="18" charset="0"/>
                            </a:rPr>
                          </a:br>
                          <a:br>
                            <a:rPr lang="en-US" sz="1800" i="1" dirty="0">
                              <a:latin typeface="Cambria Math" panose="02040503050406030204" pitchFamily="18" charset="0"/>
                            </a:rPr>
                          </a:br>
                          <a:br>
                            <a:rPr lang="en-US" sz="1800" i="1" dirty="0">
                              <a:latin typeface="Cambria Math" panose="02040503050406030204" pitchFamily="18" charset="0"/>
                            </a:rPr>
                          </a:br>
                          <a:r>
                            <a:rPr lang="en-US" sz="1800" i="0" u="sng" dirty="0">
                              <a:latin typeface="+mn-lt"/>
                            </a:rPr>
                            <a:t>Note</a:t>
                          </a:r>
                          <a:r>
                            <a:rPr lang="en-US" sz="1800" i="0" dirty="0">
                              <a:latin typeface="+mn-lt"/>
                            </a:rPr>
                            <a:t>: No other error/cost function is used in the book.</a:t>
                          </a:r>
                          <a:endParaRPr lang="en-US" sz="1600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i="1" dirty="0">
                              <a:latin typeface="Cambria Math" panose="02040503050406030204" pitchFamily="18" charset="0"/>
                            </a:rPr>
                            <a:t>Cost function</a:t>
                          </a:r>
                          <a:r>
                            <a:rPr lang="en-US" sz="1800" i="1" dirty="0">
                              <a:latin typeface="Cambria Math" panose="02040503050406030204" pitchFamily="18" charset="0"/>
                            </a:rPr>
                            <a:t> (Quadratic cost; MSE)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/>
                            <a:t>But most of the time the only the function symbol </a:t>
                          </a:r>
                          <a:r>
                            <a:rPr lang="en-US" sz="2400" b="1" i="1" dirty="0"/>
                            <a:t>C</a:t>
                          </a:r>
                          <a:r>
                            <a:rPr lang="en-US" i="0" dirty="0"/>
                            <a:t> is used because several cost functions are discussed.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7647954"/>
                      </a:ext>
                    </a:extLst>
                  </a:tr>
                  <a:tr h="969644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Gradient</a:t>
                          </a:r>
                          <a:r>
                            <a:rPr lang="en-US" dirty="0"/>
                            <a:t> of Error/Cost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801477"/>
                      </a:ext>
                    </a:extLst>
                  </a:tr>
                  <a:tr h="17849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 change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Weight vector:</a:t>
                          </a:r>
                          <a:br>
                            <a:rPr lang="en-US" sz="1800" dirty="0"/>
                          </a:br>
                          <a:br>
                            <a:rPr lang="en-US" sz="1800" dirty="0"/>
                          </a:br>
                          <a:br>
                            <a:rPr lang="en-US" sz="1800" dirty="0"/>
                          </a:br>
                          <a:r>
                            <a:rPr lang="en-US" sz="1800" dirty="0"/>
                            <a:t>Individual weight: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Vector notation:</a:t>
                          </a:r>
                          <a:br>
                            <a:rPr lang="en-US" sz="1800" dirty="0"/>
                          </a:br>
                          <a:br>
                            <a:rPr lang="en-US" sz="1800" dirty="0"/>
                          </a:br>
                          <a:br>
                            <a:rPr lang="en-US" sz="1800" dirty="0"/>
                          </a:br>
                          <a:r>
                            <a:rPr lang="en-US" sz="1800" dirty="0"/>
                            <a:t>     where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en-US" sz="1800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/>
                            <a:t>,…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30770689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Weight update 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200" b="0" dirty="0"/>
                            <a:t>     </a:t>
                          </a:r>
                          <a14:m>
                            <m:oMath xmlns:m="http://schemas.openxmlformats.org/officeDocument/2006/math"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sSup>
                                <m:sSup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p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m:rPr>
                                  <m:sty m:val="p"/>
                                </m:rP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oMath>
                          </a14:m>
                          <a:endParaRPr lang="en-US" sz="2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713548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0EDA5A37-A65E-4F6E-8BED-953589CC98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13983255"/>
                  </p:ext>
                </p:extLst>
              </p:nvPr>
            </p:nvGraphicFramePr>
            <p:xfrm>
              <a:off x="228600" y="304800"/>
              <a:ext cx="8686799" cy="60198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71600">
                      <a:extLst>
                        <a:ext uri="{9D8B030D-6E8A-4147-A177-3AD203B41FA5}">
                          <a16:colId xmlns:a16="http://schemas.microsoft.com/office/drawing/2014/main" val="3875688917"/>
                        </a:ext>
                      </a:extLst>
                    </a:gridCol>
                    <a:gridCol w="3317734">
                      <a:extLst>
                        <a:ext uri="{9D8B030D-6E8A-4147-A177-3AD203B41FA5}">
                          <a16:colId xmlns:a16="http://schemas.microsoft.com/office/drawing/2014/main" val="250846029"/>
                        </a:ext>
                      </a:extLst>
                    </a:gridCol>
                    <a:gridCol w="3997465">
                      <a:extLst>
                        <a:ext uri="{9D8B030D-6E8A-4147-A177-3AD203B41FA5}">
                          <a16:colId xmlns:a16="http://schemas.microsoft.com/office/drawing/2014/main" val="744077504"/>
                        </a:ext>
                      </a:extLst>
                    </a:gridCol>
                  </a:tblGrid>
                  <a:tr h="40009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Mitchell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NNDL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9722704"/>
                      </a:ext>
                    </a:extLst>
                  </a:tr>
                  <a:tr h="210312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Objective Function (to minimize)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1" i="1" dirty="0">
                              <a:latin typeface="Cambria Math" panose="02040503050406030204" pitchFamily="18" charset="0"/>
                            </a:rPr>
                            <a:t>Error</a:t>
                          </a:r>
                          <a:r>
                            <a:rPr lang="en-US" sz="1800" i="1" dirty="0">
                              <a:latin typeface="Cambria Math" panose="02040503050406030204" pitchFamily="18" charset="0"/>
                            </a:rPr>
                            <a:t> (Sum of Squared Error)</a:t>
                          </a:r>
                          <a:br>
                            <a:rPr lang="en-US" sz="1800" i="1" dirty="0">
                              <a:latin typeface="Cambria Math" panose="02040503050406030204" pitchFamily="18" charset="0"/>
                            </a:rPr>
                          </a:br>
                          <a:br>
                            <a:rPr lang="en-US" sz="1800" i="1" dirty="0">
                              <a:latin typeface="Cambria Math" panose="02040503050406030204" pitchFamily="18" charset="0"/>
                            </a:rPr>
                          </a:br>
                          <a:br>
                            <a:rPr lang="en-US" sz="1800" i="1" dirty="0">
                              <a:latin typeface="Cambria Math" panose="02040503050406030204" pitchFamily="18" charset="0"/>
                            </a:rPr>
                          </a:br>
                          <a:br>
                            <a:rPr lang="en-US" sz="1800" i="1" dirty="0">
                              <a:latin typeface="Cambria Math" panose="02040503050406030204" pitchFamily="18" charset="0"/>
                            </a:rPr>
                          </a:br>
                          <a:r>
                            <a:rPr lang="en-US" sz="1800" i="0" u="sng" dirty="0">
                              <a:latin typeface="+mn-lt"/>
                            </a:rPr>
                            <a:t>Note</a:t>
                          </a:r>
                          <a:r>
                            <a:rPr lang="en-US" sz="1800" i="0" dirty="0">
                              <a:latin typeface="+mn-lt"/>
                            </a:rPr>
                            <a:t>: No other error/cost function is used in the book.</a:t>
                          </a:r>
                          <a:endParaRPr lang="en-US" sz="1600" i="0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b="1" i="1" dirty="0">
                              <a:latin typeface="Cambria Math" panose="02040503050406030204" pitchFamily="18" charset="0"/>
                            </a:rPr>
                            <a:t>Cost function</a:t>
                          </a:r>
                          <a:r>
                            <a:rPr lang="en-US" sz="1800" i="1" dirty="0">
                              <a:latin typeface="Cambria Math" panose="02040503050406030204" pitchFamily="18" charset="0"/>
                            </a:rPr>
                            <a:t> (Quadratic cost; MSE)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i="1" dirty="0"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i="0" dirty="0"/>
                            <a:t>But most of the time the only the function symbol </a:t>
                          </a:r>
                          <a:r>
                            <a:rPr lang="en-US" sz="2400" b="1" i="1" dirty="0"/>
                            <a:t>C</a:t>
                          </a:r>
                          <a:r>
                            <a:rPr lang="en-US" i="0" dirty="0"/>
                            <a:t> is used because several cost functions are discussed.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07647954"/>
                      </a:ext>
                    </a:extLst>
                  </a:tr>
                  <a:tr h="969644"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Gradient</a:t>
                          </a:r>
                          <a:r>
                            <a:rPr lang="en-US" dirty="0"/>
                            <a:t> of Error/Cost function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8801477"/>
                      </a:ext>
                    </a:extLst>
                  </a:tr>
                  <a:tr h="17849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Weight change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Weight vector:</a:t>
                          </a:r>
                          <a:br>
                            <a:rPr lang="en-US" sz="1800" dirty="0"/>
                          </a:br>
                          <a:br>
                            <a:rPr lang="en-US" sz="1800" dirty="0"/>
                          </a:br>
                          <a:br>
                            <a:rPr lang="en-US" sz="1800" dirty="0"/>
                          </a:br>
                          <a:r>
                            <a:rPr lang="en-US" sz="1800" dirty="0"/>
                            <a:t>Individual weight: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7530" t="-196246" r="-305" b="-4334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30770689"/>
                      </a:ext>
                    </a:extLst>
                  </a:tr>
                  <a:tr h="7620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Weight update rule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17530" t="-694400" r="-305" b="-16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71354802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1B70608A-02E0-48F3-928D-7D4777AA36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33" t="64549" r="63568" b="26603"/>
          <a:stretch/>
        </p:blipFill>
        <p:spPr bwMode="auto">
          <a:xfrm>
            <a:off x="5315265" y="1171548"/>
            <a:ext cx="2838135" cy="6572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551D99-4A82-44C8-BC8E-51BB7B6C40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72" t="46379" r="35043" b="39382"/>
          <a:stretch/>
        </p:blipFill>
        <p:spPr bwMode="auto">
          <a:xfrm>
            <a:off x="1905000" y="1135433"/>
            <a:ext cx="2598273" cy="6171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4F1FE5-F5C2-4611-B9A8-AF393DD6E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53" t="28135" r="30448" b="54984"/>
          <a:stretch/>
        </p:blipFill>
        <p:spPr bwMode="auto">
          <a:xfrm>
            <a:off x="1670585" y="2937422"/>
            <a:ext cx="3130015" cy="6918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5C5CBB-74D6-4CF9-A8E5-F011F398387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01" t="26744" r="64637" b="63201"/>
          <a:stretch/>
        </p:blipFill>
        <p:spPr bwMode="auto">
          <a:xfrm>
            <a:off x="5440680" y="2904564"/>
            <a:ext cx="2560320" cy="75303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351D77-C28F-4812-8A8E-D574908D76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408" t="57409" r="69097" b="37302"/>
          <a:stretch/>
        </p:blipFill>
        <p:spPr bwMode="auto">
          <a:xfrm>
            <a:off x="5562600" y="4208147"/>
            <a:ext cx="1491478" cy="4400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0BBC62C-676D-4F95-8133-53B0E751C3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93" t="53055" r="38889" b="38907"/>
          <a:stretch/>
        </p:blipFill>
        <p:spPr bwMode="auto">
          <a:xfrm>
            <a:off x="2089923" y="4191000"/>
            <a:ext cx="2114547" cy="381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37D5AC-CEED-45C3-8F00-57FAF0EDB6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8568" t="67524" r="39959" b="17805"/>
          <a:stretch/>
        </p:blipFill>
        <p:spPr bwMode="auto">
          <a:xfrm>
            <a:off x="2133087" y="4905047"/>
            <a:ext cx="1600713" cy="5813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42A5F2-5CFD-4FE7-955A-4FEF7A4C049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8141" t="75671" r="39637" b="17006"/>
          <a:stretch/>
        </p:blipFill>
        <p:spPr bwMode="auto">
          <a:xfrm>
            <a:off x="2048950" y="5638800"/>
            <a:ext cx="1989650" cy="3443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49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DA5A37-A65E-4F6E-8BED-953589CC9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0724427"/>
              </p:ext>
            </p:extLst>
          </p:nvPr>
        </p:nvGraphicFramePr>
        <p:xfrm>
          <a:off x="381000" y="304800"/>
          <a:ext cx="8610600" cy="3783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3875688917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250846029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7440775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Mitchell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NNDL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9722704"/>
                  </a:ext>
                </a:extLst>
              </a:tr>
              <a:tr h="3326296">
                <a:tc>
                  <a:txBody>
                    <a:bodyPr/>
                    <a:lstStyle/>
                    <a:p>
                      <a:r>
                        <a:rPr lang="en-US" dirty="0"/>
                        <a:t>Weight Update: batch vs. stochastic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sz="1800" dirty="0"/>
                      </a:br>
                      <a:r>
                        <a:rPr lang="en-US" sz="1800" dirty="0"/>
                        <a:t>Batch:</a:t>
                      </a:r>
                    </a:p>
                    <a:p>
                      <a:endParaRPr lang="en-US" sz="1800" dirty="0"/>
                    </a:p>
                    <a:p>
                      <a:br>
                        <a:rPr lang="en-US" sz="1800" dirty="0"/>
                      </a:br>
                      <a:r>
                        <a:rPr lang="en-US" sz="1800" dirty="0"/>
                        <a:t>Stochastic/</a:t>
                      </a:r>
                      <a:br>
                        <a:rPr lang="en-US" sz="1800" dirty="0"/>
                      </a:br>
                      <a:r>
                        <a:rPr lang="en-US" sz="1800" dirty="0"/>
                        <a:t>Online: </a:t>
                      </a:r>
                    </a:p>
                    <a:p>
                      <a:endParaRPr lang="en-US" sz="1800" dirty="0"/>
                    </a:p>
                    <a:p>
                      <a:r>
                        <a:rPr lang="en-US" sz="1800" dirty="0"/>
                        <a:t>    </a:t>
                      </a:r>
                      <a:r>
                        <a:rPr lang="en-US" sz="1600" dirty="0"/>
                        <a:t>where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br>
                        <a:rPr lang="en-US" dirty="0"/>
                      </a:br>
                      <a:r>
                        <a:rPr lang="en-US" dirty="0"/>
                        <a:t>Batch: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Mini-batch/</a:t>
                      </a:r>
                      <a:br>
                        <a:rPr lang="en-US" dirty="0"/>
                      </a:br>
                      <a:r>
                        <a:rPr lang="en-US" dirty="0"/>
                        <a:t>stochastic: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1024855"/>
                  </a:ext>
                </a:extLst>
              </a:tr>
            </a:tbl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1EC9172F-FA45-4B43-86DF-E67E159D0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94" t="53987" r="55987" b="38876"/>
          <a:stretch/>
        </p:blipFill>
        <p:spPr bwMode="auto">
          <a:xfrm>
            <a:off x="2621280" y="1133475"/>
            <a:ext cx="2103120" cy="238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9F32264-24D6-4939-BDE7-32CC47CFD5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0" t="61401" r="53445" b="31299"/>
          <a:stretch/>
        </p:blipFill>
        <p:spPr bwMode="auto">
          <a:xfrm>
            <a:off x="2804160" y="2057400"/>
            <a:ext cx="1920240" cy="2799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378076-0B2B-487F-8B9C-8A68969730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793" t="40035" r="65084" b="43849"/>
          <a:stretch/>
        </p:blipFill>
        <p:spPr bwMode="auto">
          <a:xfrm>
            <a:off x="6019800" y="801375"/>
            <a:ext cx="2359649" cy="11798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2634F1-0C16-4451-A4DA-9EAF176A20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76" t="17227" r="66894" b="72691"/>
          <a:stretch/>
        </p:blipFill>
        <p:spPr bwMode="auto">
          <a:xfrm>
            <a:off x="6351423" y="2030095"/>
            <a:ext cx="1801977" cy="7131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E3CC94-235D-455E-A438-A2E3B720A7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779" t="65060" r="62999" b="16424"/>
          <a:stretch/>
        </p:blipFill>
        <p:spPr bwMode="auto">
          <a:xfrm>
            <a:off x="6096000" y="2690993"/>
            <a:ext cx="2743200" cy="1271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EA326A5-953C-4633-9A56-C8DA792A3D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336" t="43775" r="34178" b="28011"/>
          <a:stretch/>
        </p:blipFill>
        <p:spPr bwMode="auto">
          <a:xfrm>
            <a:off x="2438400" y="2590800"/>
            <a:ext cx="2304926" cy="1032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349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Vector Notation and Multilayer Networks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2" name="Picture 261">
            <a:extLst>
              <a:ext uri="{FF2B5EF4-FFF2-40B4-BE49-F238E27FC236}">
                <a16:creationId xmlns:a16="http://schemas.microsoft.com/office/drawing/2014/main" id="{CD552331-8382-42D5-A188-3A40BD24D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198872" cy="535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0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Bias – in a single neuron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48AB7B-E01F-4841-B94A-3CAEA5924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30760"/>
            <a:ext cx="7772400" cy="479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60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Bias – in a network of neurons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9AF7A5-9424-46E8-92F2-67B4B19F1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38200"/>
            <a:ext cx="7665515" cy="546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56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2. The Backpropagation Algorithm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>
            <a:normAutofit/>
          </a:bodyPr>
          <a:lstStyle/>
          <a:p>
            <a:r>
              <a:rPr lang="en-US" sz="2400" dirty="0"/>
              <a:t>The Backpropagation algorithm (BP) finds/learns network weights so as to </a:t>
            </a:r>
            <a:r>
              <a:rPr lang="en-US" sz="2400" b="1" dirty="0"/>
              <a:t>minimize the network error </a:t>
            </a:r>
            <a:r>
              <a:rPr lang="en-US" sz="2400" dirty="0"/>
              <a:t>(cost function) by iteratively adjusting the weights.</a:t>
            </a:r>
          </a:p>
          <a:p>
            <a:r>
              <a:rPr lang="en-US" sz="2400" dirty="0"/>
              <a:t>Iterative weight updates is done by ‘rolling down’ the error surface (to the minimum point).</a:t>
            </a:r>
          </a:p>
          <a:p>
            <a:r>
              <a:rPr lang="en-US" sz="2400" b="1" dirty="0"/>
              <a:t>Gradient descent </a:t>
            </a:r>
            <a:r>
              <a:rPr lang="en-US" sz="2400" dirty="0"/>
              <a:t>algorithm is used for the procedure.</a:t>
            </a:r>
          </a:p>
          <a:p>
            <a:endParaRPr lang="en-US" sz="2400" dirty="0"/>
          </a:p>
          <a:p>
            <a:r>
              <a:rPr lang="en-US" sz="2400" dirty="0"/>
              <a:t>BP applies to networks with any number of layers (i.e., </a:t>
            </a:r>
            <a:r>
              <a:rPr lang="en-US" sz="2400" i="1" dirty="0"/>
              <a:t>multi-layer</a:t>
            </a:r>
            <a:r>
              <a:rPr lang="en-US" sz="2400" dirty="0"/>
              <a:t> neural networks).</a:t>
            </a:r>
          </a:p>
          <a:p>
            <a:r>
              <a:rPr lang="en-US" sz="2400" b="1" dirty="0"/>
              <a:t>Error at the output layer is propagated back to the hidden layers</a:t>
            </a:r>
            <a:r>
              <a:rPr lang="en-US" sz="2400" dirty="0"/>
              <a:t>, so as to adjust the weights between the hidden layers (as well as the weights connected to the output layer).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776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3358</TotalTime>
  <Words>597</Words>
  <Application>Microsoft Office PowerPoint</Application>
  <PresentationFormat>On-screen Show (4:3)</PresentationFormat>
  <Paragraphs>139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Courier New</vt:lpstr>
      <vt:lpstr>Office Theme</vt:lpstr>
      <vt:lpstr>CSC 578 Neural Networks and Deep Learning</vt:lpstr>
      <vt:lpstr>0. Some Terminologies of Neural Networks</vt:lpstr>
      <vt:lpstr>1. Notations in the NNDL book</vt:lpstr>
      <vt:lpstr>PowerPoint Presentation</vt:lpstr>
      <vt:lpstr>PowerPoint Presentation</vt:lpstr>
      <vt:lpstr>Vector Notation and Multilayer Networks</vt:lpstr>
      <vt:lpstr>Bias – in a single neuron</vt:lpstr>
      <vt:lpstr>Bias – in a network of neurons</vt:lpstr>
      <vt:lpstr>2. The Backpropagation Algorithm</vt:lpstr>
      <vt:lpstr>PowerPoint Presentation</vt:lpstr>
      <vt:lpstr>Notations in the NNDL BP Algorithm (ch 2)</vt:lpstr>
      <vt:lpstr>PowerPoint Presentation</vt:lpstr>
      <vt:lpstr>PowerPoint Presentation</vt:lpstr>
      <vt:lpstr>NNDL BP Code</vt:lpstr>
      <vt:lpstr>NNDL BP Code</vt:lpstr>
    </vt:vector>
  </TitlesOfParts>
  <Company>Unknown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Noriko Tomuro</dc:creator>
  <cp:lastModifiedBy>Noriko Tomuro</cp:lastModifiedBy>
  <cp:revision>266</cp:revision>
  <dcterms:created xsi:type="dcterms:W3CDTF">2018-08-16T01:52:19Z</dcterms:created>
  <dcterms:modified xsi:type="dcterms:W3CDTF">2018-09-19T03:43:59Z</dcterms:modified>
</cp:coreProperties>
</file>